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1"/>
  </p:notesMasterIdLst>
  <p:sldIdLst>
    <p:sldId id="256" r:id="rId3"/>
    <p:sldId id="337" r:id="rId4"/>
    <p:sldId id="347" r:id="rId5"/>
    <p:sldId id="396" r:id="rId6"/>
    <p:sldId id="263" r:id="rId7"/>
    <p:sldId id="264" r:id="rId8"/>
    <p:sldId id="265" r:id="rId9"/>
    <p:sldId id="386" r:id="rId10"/>
    <p:sldId id="387" r:id="rId11"/>
    <p:sldId id="388" r:id="rId12"/>
    <p:sldId id="389" r:id="rId13"/>
    <p:sldId id="379" r:id="rId14"/>
    <p:sldId id="266" r:id="rId15"/>
    <p:sldId id="398" r:id="rId16"/>
    <p:sldId id="268" r:id="rId17"/>
    <p:sldId id="269" r:id="rId18"/>
    <p:sldId id="270" r:id="rId19"/>
    <p:sldId id="271" r:id="rId20"/>
    <p:sldId id="390" r:id="rId21"/>
    <p:sldId id="391" r:id="rId22"/>
    <p:sldId id="274" r:id="rId23"/>
    <p:sldId id="275" r:id="rId24"/>
    <p:sldId id="276" r:id="rId25"/>
    <p:sldId id="277" r:id="rId26"/>
    <p:sldId id="392" r:id="rId27"/>
    <p:sldId id="393" r:id="rId28"/>
    <p:sldId id="394" r:id="rId29"/>
    <p:sldId id="395" r:id="rId30"/>
    <p:sldId id="399" r:id="rId31"/>
    <p:sldId id="400" r:id="rId32"/>
    <p:sldId id="401" r:id="rId33"/>
    <p:sldId id="280" r:id="rId34"/>
    <p:sldId id="282" r:id="rId35"/>
    <p:sldId id="283" r:id="rId36"/>
    <p:sldId id="284" r:id="rId37"/>
    <p:sldId id="285" r:id="rId38"/>
    <p:sldId id="402" r:id="rId39"/>
    <p:sldId id="403" r:id="rId40"/>
    <p:sldId id="404" r:id="rId41"/>
    <p:sldId id="397" r:id="rId42"/>
    <p:sldId id="406" r:id="rId43"/>
    <p:sldId id="348" r:id="rId44"/>
    <p:sldId id="349" r:id="rId45"/>
    <p:sldId id="289" r:id="rId46"/>
    <p:sldId id="290" r:id="rId47"/>
    <p:sldId id="291" r:id="rId48"/>
    <p:sldId id="292" r:id="rId49"/>
    <p:sldId id="350" r:id="rId50"/>
    <p:sldId id="351" r:id="rId51"/>
    <p:sldId id="352" r:id="rId52"/>
    <p:sldId id="353" r:id="rId53"/>
    <p:sldId id="354" r:id="rId54"/>
    <p:sldId id="355" r:id="rId55"/>
    <p:sldId id="356" r:id="rId56"/>
    <p:sldId id="357" r:id="rId57"/>
    <p:sldId id="358" r:id="rId58"/>
    <p:sldId id="359" r:id="rId59"/>
    <p:sldId id="360" r:id="rId60"/>
    <p:sldId id="361" r:id="rId61"/>
    <p:sldId id="362" r:id="rId62"/>
    <p:sldId id="363" r:id="rId63"/>
    <p:sldId id="364" r:id="rId64"/>
    <p:sldId id="365" r:id="rId65"/>
    <p:sldId id="366" r:id="rId66"/>
    <p:sldId id="367" r:id="rId67"/>
    <p:sldId id="368" r:id="rId68"/>
    <p:sldId id="369" r:id="rId69"/>
    <p:sldId id="370" r:id="rId70"/>
    <p:sldId id="371" r:id="rId71"/>
    <p:sldId id="372" r:id="rId72"/>
    <p:sldId id="373" r:id="rId73"/>
    <p:sldId id="374" r:id="rId74"/>
    <p:sldId id="375" r:id="rId75"/>
    <p:sldId id="376" r:id="rId76"/>
    <p:sldId id="377" r:id="rId77"/>
    <p:sldId id="378" r:id="rId78"/>
    <p:sldId id="407" r:id="rId79"/>
    <p:sldId id="380" r:id="rId80"/>
    <p:sldId id="381" r:id="rId81"/>
    <p:sldId id="382" r:id="rId82"/>
    <p:sldId id="383" r:id="rId83"/>
    <p:sldId id="384" r:id="rId84"/>
    <p:sldId id="385" r:id="rId85"/>
    <p:sldId id="408" r:id="rId86"/>
    <p:sldId id="409" r:id="rId87"/>
    <p:sldId id="410" r:id="rId88"/>
    <p:sldId id="338" r:id="rId89"/>
    <p:sldId id="411" r:id="rId90"/>
    <p:sldId id="412" r:id="rId91"/>
    <p:sldId id="413" r:id="rId92"/>
    <p:sldId id="414" r:id="rId93"/>
    <p:sldId id="415" r:id="rId94"/>
    <p:sldId id="416" r:id="rId95"/>
    <p:sldId id="417" r:id="rId96"/>
    <p:sldId id="418" r:id="rId97"/>
    <p:sldId id="419" r:id="rId98"/>
    <p:sldId id="420" r:id="rId99"/>
    <p:sldId id="267" r:id="rId100"/>
  </p:sldIdLst>
  <p:sldSz cx="9144000" cy="6858000" type="screen4x3"/>
  <p:notesSz cx="6858000" cy="9144000"/>
  <p:custDataLst>
    <p:tags r:id="rId10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326"/>
    <p:restoredTop sz="93209"/>
  </p:normalViewPr>
  <p:slideViewPr>
    <p:cSldViewPr snapToGrid="0">
      <p:cViewPr varScale="1">
        <p:scale>
          <a:sx n="122" d="100"/>
          <a:sy n="122" d="100"/>
        </p:scale>
        <p:origin x="13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5" Type="http://schemas.openxmlformats.org/officeDocument/2006/relationships/tags" Target="tags/tag1.xml"/><Relationship Id="rId104" Type="http://schemas.openxmlformats.org/officeDocument/2006/relationships/tableStyles" Target="tableStyles.xml"/><Relationship Id="rId103" Type="http://schemas.openxmlformats.org/officeDocument/2006/relationships/viewProps" Target="viewProps.xml"/><Relationship Id="rId102" Type="http://schemas.openxmlformats.org/officeDocument/2006/relationships/presProps" Target="presProps.xml"/><Relationship Id="rId101" Type="http://schemas.openxmlformats.org/officeDocument/2006/relationships/notesMaster" Target="notesMasters/notesMaster1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501E4-2F38-EB46-B131-CBC17317FB5F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FDB99-8EF4-CB44-B440-B8509EB5237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55138-7A44-E944-8DA5-63E0804FC676}" type="datetime1">
              <a:rPr lang="en-US" altLang="zh-CN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7B215-4D7F-8240-8217-A7F445566DEB}" type="datetime1">
              <a:rPr lang="en-US" altLang="zh-CN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2416-8E9E-3E45-B27F-9EBB1E8E9B09}" type="datetime1">
              <a:rPr lang="en-US" altLang="zh-CN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D0A2-C571-D746-8E77-C7603BC1D354}" type="datetime1">
              <a:rPr lang="en-US" altLang="zh-CN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6B03B-A861-0641-9E40-7340967FA0B5}" type="datetime1">
              <a:rPr lang="en-US" altLang="zh-CN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902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295401"/>
            <a:ext cx="3703320" cy="4573694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295401"/>
            <a:ext cx="3703320" cy="4573694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2EF93-B760-4442-8149-9B0307CA2803}" type="datetime1">
              <a:rPr lang="en-US" altLang="zh-CN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071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286934"/>
            <a:ext cx="3703320" cy="812800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099734"/>
            <a:ext cx="3703320" cy="3769361"/>
          </a:xfrm>
        </p:spPr>
        <p:txBody>
          <a:bodyPr/>
          <a:lstStyle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286934"/>
            <a:ext cx="3703320" cy="812800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099734"/>
            <a:ext cx="3703320" cy="376936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B5EA-F780-734D-B6DD-CCB9D4B398B2}" type="datetime1">
              <a:rPr lang="en-US" altLang="zh-CN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F2A31-2DA2-5345-9176-C4725B7B21AE}" type="datetime1">
              <a:rPr lang="en-US" altLang="zh-CN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EB3F-62BD-3F40-AEC2-3F69096ABC9C}" type="datetime1">
              <a:rPr lang="en-US" altLang="zh-CN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FF384D1-E778-7546-85CE-05D47DCA9D33}" type="datetime1">
              <a:rPr lang="en-US" altLang="zh-CN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F917-E27A-EC4E-A5EF-96E9CEC235C2}" type="datetime1">
              <a:rPr lang="en-US" altLang="zh-CN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071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296331"/>
            <a:ext cx="7543801" cy="45727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8B5550D-D3BF-8648-BB17-AFF37BE149EC}" type="datetime1">
              <a:rPr lang="en-US" altLang="zh-CN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4D4084D9-55F2-4E00-B75E-E42CB7218B8E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229846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tif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tif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tif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tif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tif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tif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tif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5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7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78675" y="758953"/>
            <a:ext cx="8734097" cy="3387534"/>
          </a:xfrm>
        </p:spPr>
        <p:txBody>
          <a:bodyPr>
            <a:normAutofit fontScale="90000"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zh-CN" altLang="en-US" sz="4800" dirty="0"/>
              <a:t>并行和分布式计算</a:t>
            </a:r>
            <a:br>
              <a:rPr lang="zh-CN" altLang="en-US" sz="4800" dirty="0"/>
            </a:br>
            <a:r>
              <a:rPr lang="en-US" altLang="zh-CN" sz="3600" dirty="0"/>
              <a:t>Parallel and Distributed Computing</a:t>
            </a:r>
            <a:br>
              <a:rPr lang="en-US" altLang="zh-CN" sz="3600" dirty="0"/>
            </a:br>
            <a:br>
              <a:rPr lang="en-US" altLang="zh-CN" sz="4400" dirty="0"/>
            </a:br>
            <a:r>
              <a:rPr lang="zh-CN" altLang="en-US" sz="4000" cap="all" spc="200" dirty="0">
                <a:solidFill>
                  <a:schemeClr val="tx2"/>
                </a:solidFill>
                <a:ea typeface="+mn-ea"/>
                <a:cs typeface="+mn-cs"/>
              </a:rPr>
              <a:t>第 </a:t>
            </a:r>
            <a:r>
              <a:rPr lang="en-US" altLang="zh-CN" sz="4000" cap="all" spc="200" dirty="0">
                <a:solidFill>
                  <a:schemeClr val="tx2"/>
                </a:solidFill>
                <a:ea typeface="+mn-ea"/>
                <a:cs typeface="+mn-cs"/>
              </a:rPr>
              <a:t>10 </a:t>
            </a:r>
            <a:r>
              <a:rPr lang="zh-CN" altLang="en-US" sz="4000" cap="all" spc="200" dirty="0">
                <a:solidFill>
                  <a:schemeClr val="tx2"/>
                </a:solidFill>
                <a:ea typeface="+mn-ea"/>
                <a:cs typeface="+mn-cs"/>
              </a:rPr>
              <a:t>讲 </a:t>
            </a:r>
            <a:r>
              <a:rPr lang="en-US" altLang="zh-CN" sz="4000" cap="all" spc="200" dirty="0">
                <a:solidFill>
                  <a:schemeClr val="tx2"/>
                </a:solidFill>
                <a:ea typeface="+mn-ea"/>
                <a:cs typeface="+mn-cs"/>
              </a:rPr>
              <a:t>CUDA</a:t>
            </a:r>
            <a:r>
              <a:rPr lang="zh-CN" altLang="en-US" sz="4000" cap="all" spc="200" dirty="0">
                <a:solidFill>
                  <a:schemeClr val="tx2"/>
                </a:solidFill>
                <a:ea typeface="+mn-ea"/>
                <a:cs typeface="+mn-cs"/>
              </a:rPr>
              <a:t>编程（二）</a:t>
            </a:r>
            <a:br>
              <a:rPr lang="en-US" altLang="zh-CN" sz="4000" cap="all" spc="200" dirty="0">
                <a:solidFill>
                  <a:schemeClr val="tx2"/>
                </a:solidFill>
                <a:ea typeface="+mn-ea"/>
                <a:cs typeface="+mn-cs"/>
              </a:rPr>
            </a:br>
            <a:endParaRPr lang="zh-CN" altLang="en-US" sz="4000" cap="all" spc="200" dirty="0">
              <a:solidFill>
                <a:schemeClr val="tx2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zh-CN" altLang="en-US"/>
              <a:t>张 </a:t>
            </a:r>
            <a:r>
              <a:rPr lang="zh-CN" altLang="en-US" dirty="0"/>
              <a:t>奇</a:t>
            </a:r>
            <a:endParaRPr lang="zh-CN" altLang="en-US" dirty="0"/>
          </a:p>
          <a:p>
            <a:pPr algn="ctr"/>
            <a:r>
              <a:rPr lang="zh-CN" altLang="en-US" dirty="0"/>
              <a:t>复旦大学 计算机科学技术学院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8" name="Freeform 3"/>
          <p:cNvSpPr/>
          <p:nvPr/>
        </p:nvSpPr>
        <p:spPr>
          <a:xfrm>
            <a:off x="4330899" y="4196952"/>
            <a:ext cx="1616273" cy="687586"/>
          </a:xfrm>
          <a:custGeom>
            <a:avLst/>
            <a:gdLst>
              <a:gd name="connsiteX0" fmla="*/ 1953080 w 2298700"/>
              <a:gd name="connsiteY0" fmla="*/ 152190 h 977900"/>
              <a:gd name="connsiteX1" fmla="*/ 1953080 w 2298700"/>
              <a:gd name="connsiteY1" fmla="*/ 825710 h 977900"/>
              <a:gd name="connsiteX2" fmla="*/ 345616 w 2298700"/>
              <a:gd name="connsiteY2" fmla="*/ 825710 h 977900"/>
              <a:gd name="connsiteX3" fmla="*/ 345616 w 2298700"/>
              <a:gd name="connsiteY3" fmla="*/ 152190 h 977900"/>
              <a:gd name="connsiteX4" fmla="*/ 1953080 w 2298700"/>
              <a:gd name="connsiteY4" fmla="*/ 152190 h 977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98700" h="977900">
                <a:moveTo>
                  <a:pt x="1953080" y="152190"/>
                </a:moveTo>
                <a:cubicBezTo>
                  <a:pt x="2396973" y="338177"/>
                  <a:pt x="2396973" y="639722"/>
                  <a:pt x="1953080" y="825710"/>
                </a:cubicBezTo>
                <a:cubicBezTo>
                  <a:pt x="1509190" y="1011697"/>
                  <a:pt x="789505" y="1011697"/>
                  <a:pt x="345616" y="825710"/>
                </a:cubicBezTo>
                <a:cubicBezTo>
                  <a:pt x="-98272" y="639722"/>
                  <a:pt x="-98272" y="338177"/>
                  <a:pt x="345616" y="152190"/>
                </a:cubicBezTo>
                <a:cubicBezTo>
                  <a:pt x="789505" y="-33796"/>
                  <a:pt x="1509190" y="-33796"/>
                  <a:pt x="1953080" y="15219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9" name="Freeform 3"/>
          <p:cNvSpPr/>
          <p:nvPr/>
        </p:nvSpPr>
        <p:spPr>
          <a:xfrm>
            <a:off x="4985922" y="4866680"/>
            <a:ext cx="139719" cy="359063"/>
          </a:xfrm>
          <a:custGeom>
            <a:avLst/>
            <a:gdLst>
              <a:gd name="connsiteX0" fmla="*/ 12700 w 198711"/>
              <a:gd name="connsiteY0" fmla="*/ 497967 h 510667"/>
              <a:gd name="connsiteX1" fmla="*/ 16971 w 198711"/>
              <a:gd name="connsiteY1" fmla="*/ 486006 h 510667"/>
              <a:gd name="connsiteX2" fmla="*/ 186011 w 198711"/>
              <a:gd name="connsiteY2" fmla="*/ 12700 h 5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98711" h="510667">
                <a:moveTo>
                  <a:pt x="12700" y="497967"/>
                </a:moveTo>
                <a:lnTo>
                  <a:pt x="16971" y="486006"/>
                </a:lnTo>
                <a:lnTo>
                  <a:pt x="186011" y="12700"/>
                </a:lnTo>
              </a:path>
            </a:pathLst>
          </a:custGeom>
          <a:ln w="25400">
            <a:solidFill>
              <a:srgbClr val="FB272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0" name="Freeform 3"/>
          <p:cNvSpPr/>
          <p:nvPr/>
        </p:nvSpPr>
        <p:spPr>
          <a:xfrm>
            <a:off x="4964696" y="5173804"/>
            <a:ext cx="80731" cy="95147"/>
          </a:xfrm>
          <a:custGeom>
            <a:avLst/>
            <a:gdLst>
              <a:gd name="connsiteX0" fmla="*/ 0 w 114818"/>
              <a:gd name="connsiteY0" fmla="*/ 0 h 135320"/>
              <a:gd name="connsiteX1" fmla="*/ 16405 w 114818"/>
              <a:gd name="connsiteY1" fmla="*/ 135320 h 135320"/>
              <a:gd name="connsiteX2" fmla="*/ 114818 w 114818"/>
              <a:gd name="connsiteY2" fmla="*/ 41003 h 135320"/>
              <a:gd name="connsiteX3" fmla="*/ 47158 w 114818"/>
              <a:gd name="connsiteY3" fmla="*/ 49206 h 135320"/>
              <a:gd name="connsiteX4" fmla="*/ 0 w 114818"/>
              <a:gd name="connsiteY4" fmla="*/ 0 h 1353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4818" h="135320">
                <a:moveTo>
                  <a:pt x="0" y="0"/>
                </a:moveTo>
                <a:lnTo>
                  <a:pt x="16405" y="135320"/>
                </a:lnTo>
                <a:lnTo>
                  <a:pt x="114818" y="41003"/>
                </a:lnTo>
                <a:lnTo>
                  <a:pt x="47158" y="49206"/>
                </a:lnTo>
                <a:lnTo>
                  <a:pt x="0" y="0"/>
                </a:lnTo>
              </a:path>
            </a:pathLst>
          </a:custGeom>
          <a:solidFill>
            <a:srgbClr val="FB272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1" name="Freeform 3"/>
          <p:cNvSpPr/>
          <p:nvPr/>
        </p:nvSpPr>
        <p:spPr>
          <a:xfrm>
            <a:off x="5447110" y="3616524"/>
            <a:ext cx="1393031" cy="482203"/>
          </a:xfrm>
          <a:custGeom>
            <a:avLst/>
            <a:gdLst>
              <a:gd name="connsiteX0" fmla="*/ 12700 w 1981200"/>
              <a:gd name="connsiteY0" fmla="*/ 12700 h 685800"/>
              <a:gd name="connsiteX1" fmla="*/ 1968500 w 1981200"/>
              <a:gd name="connsiteY1" fmla="*/ 12700 h 685800"/>
              <a:gd name="connsiteX2" fmla="*/ 1968500 w 1981200"/>
              <a:gd name="connsiteY2" fmla="*/ 673100 h 685800"/>
              <a:gd name="connsiteX3" fmla="*/ 12700 w 1981200"/>
              <a:gd name="connsiteY3" fmla="*/ 673100 h 685800"/>
              <a:gd name="connsiteX4" fmla="*/ 12700 w 1981200"/>
              <a:gd name="connsiteY4" fmla="*/ 127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81200" h="685800">
                <a:moveTo>
                  <a:pt x="12700" y="12700"/>
                </a:moveTo>
                <a:lnTo>
                  <a:pt x="1968500" y="12700"/>
                </a:lnTo>
                <a:lnTo>
                  <a:pt x="1968500" y="673100"/>
                </a:lnTo>
                <a:lnTo>
                  <a:pt x="12700" y="6731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2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3" name="TextBox 1"/>
          <p:cNvSpPr txBox="1"/>
          <p:nvPr/>
        </p:nvSpPr>
        <p:spPr>
          <a:xfrm>
            <a:off x="8724305" y="6491883"/>
            <a:ext cx="88166" cy="2075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HanziPen TC" pitchFamily="18" charset="0"/>
                <a:cs typeface="HanziPen TC" pitchFamily="18" charset="0"/>
              </a:rPr>
              <a:t>7</a:t>
            </a:r>
            <a:endParaRPr lang="en-US" altLang="zh-CN" sz="1195" dirty="0">
              <a:solidFill>
                <a:srgbClr val="000000"/>
              </a:solidFill>
              <a:latin typeface="HanziPen TC" pitchFamily="18" charset="0"/>
              <a:cs typeface="HanziPen TC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35719" y="4250532"/>
            <a:ext cx="1924" cy="46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        if (i&gt;=N){return;}    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5301447" y="4334939"/>
            <a:ext cx="572273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61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Loads</a:t>
            </a:r>
            <a:endParaRPr lang="en-US" altLang="zh-CN" sz="161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35719" y="4580930"/>
            <a:ext cx="6655668" cy="136704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20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        // u_prev[i] = u[i] is done in separate kernel</a:t>
            </a:r>
            <a:r>
              <a:rPr lang="en-US" altLang="zh-CN" sz="1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1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element</a:t>
            </a:r>
            <a:r>
              <a:rPr lang="en-US" altLang="zh-CN" sz="1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1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i+1</a:t>
            </a:r>
            <a:endParaRPr lang="en-US" altLang="zh-CN" sz="161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        if (i&gt;0)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        {       u[i] = u_prev[i] ‐ c*dt/dx*(u_prev[i] ‐ u_prev[i‐1]);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        }   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}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35719" y="3053953"/>
            <a:ext cx="8691482" cy="12516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__global__ void update (float *u, float *u_prev, int N, float dx, float dt, float c, int 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BLOCKSIZE)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{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        // Each thread will load one element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        int i = threadIdx.x + BLOCKSIZE * blockIdx.x;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CN" sz="190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Thread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i+1</a:t>
            </a:r>
            <a:endParaRPr lang="en-US" altLang="zh-CN" sz="190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555" y="1791432"/>
            <a:ext cx="7965281" cy="102691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37555" y="571500"/>
            <a:ext cx="5137625" cy="11100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</a:pP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Shared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Memory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Making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use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of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it</a:t>
            </a:r>
            <a:endParaRPr lang="en-US" altLang="zh-CN" sz="267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955"/>
              </a:lnSpc>
            </a:pP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Looking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1D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FDM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example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36406" y="3616523"/>
            <a:ext cx="1393031" cy="549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5"/>
          </a:p>
        </p:txBody>
      </p:sp>
      <p:sp>
        <p:nvSpPr>
          <p:cNvPr id="29" name="Oval 28"/>
          <p:cNvSpPr/>
          <p:nvPr/>
        </p:nvSpPr>
        <p:spPr>
          <a:xfrm>
            <a:off x="5104873" y="4250531"/>
            <a:ext cx="1288783" cy="76261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5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8" name="Freeform 3"/>
          <p:cNvSpPr/>
          <p:nvPr/>
        </p:nvSpPr>
        <p:spPr>
          <a:xfrm>
            <a:off x="4330899" y="4196952"/>
            <a:ext cx="1616273" cy="687586"/>
          </a:xfrm>
          <a:custGeom>
            <a:avLst/>
            <a:gdLst>
              <a:gd name="connsiteX0" fmla="*/ 1953080 w 2298700"/>
              <a:gd name="connsiteY0" fmla="*/ 152190 h 977900"/>
              <a:gd name="connsiteX1" fmla="*/ 1953080 w 2298700"/>
              <a:gd name="connsiteY1" fmla="*/ 825710 h 977900"/>
              <a:gd name="connsiteX2" fmla="*/ 345616 w 2298700"/>
              <a:gd name="connsiteY2" fmla="*/ 825710 h 977900"/>
              <a:gd name="connsiteX3" fmla="*/ 345616 w 2298700"/>
              <a:gd name="connsiteY3" fmla="*/ 152190 h 977900"/>
              <a:gd name="connsiteX4" fmla="*/ 1953080 w 2298700"/>
              <a:gd name="connsiteY4" fmla="*/ 152190 h 977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98700" h="977900">
                <a:moveTo>
                  <a:pt x="1953080" y="152190"/>
                </a:moveTo>
                <a:cubicBezTo>
                  <a:pt x="2396973" y="338177"/>
                  <a:pt x="2396973" y="639722"/>
                  <a:pt x="1953080" y="825710"/>
                </a:cubicBezTo>
                <a:cubicBezTo>
                  <a:pt x="1509190" y="1011697"/>
                  <a:pt x="789505" y="1011697"/>
                  <a:pt x="345616" y="825710"/>
                </a:cubicBezTo>
                <a:cubicBezTo>
                  <a:pt x="-98272" y="639722"/>
                  <a:pt x="-98272" y="338177"/>
                  <a:pt x="345616" y="152190"/>
                </a:cubicBezTo>
                <a:cubicBezTo>
                  <a:pt x="789505" y="-33796"/>
                  <a:pt x="1509190" y="-33796"/>
                  <a:pt x="1953080" y="15219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9" name="Freeform 3"/>
          <p:cNvSpPr/>
          <p:nvPr/>
        </p:nvSpPr>
        <p:spPr>
          <a:xfrm>
            <a:off x="4985922" y="4866680"/>
            <a:ext cx="139719" cy="359063"/>
          </a:xfrm>
          <a:custGeom>
            <a:avLst/>
            <a:gdLst>
              <a:gd name="connsiteX0" fmla="*/ 12700 w 198711"/>
              <a:gd name="connsiteY0" fmla="*/ 497967 h 510667"/>
              <a:gd name="connsiteX1" fmla="*/ 16971 w 198711"/>
              <a:gd name="connsiteY1" fmla="*/ 486006 h 510667"/>
              <a:gd name="connsiteX2" fmla="*/ 186011 w 198711"/>
              <a:gd name="connsiteY2" fmla="*/ 12700 h 5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98711" h="510667">
                <a:moveTo>
                  <a:pt x="12700" y="497967"/>
                </a:moveTo>
                <a:lnTo>
                  <a:pt x="16971" y="486006"/>
                </a:lnTo>
                <a:lnTo>
                  <a:pt x="186011" y="12700"/>
                </a:lnTo>
              </a:path>
            </a:pathLst>
          </a:custGeom>
          <a:ln w="25400">
            <a:solidFill>
              <a:srgbClr val="FB272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0" name="Freeform 3"/>
          <p:cNvSpPr/>
          <p:nvPr/>
        </p:nvSpPr>
        <p:spPr>
          <a:xfrm>
            <a:off x="4964696" y="5173804"/>
            <a:ext cx="80731" cy="95147"/>
          </a:xfrm>
          <a:custGeom>
            <a:avLst/>
            <a:gdLst>
              <a:gd name="connsiteX0" fmla="*/ 0 w 114818"/>
              <a:gd name="connsiteY0" fmla="*/ 0 h 135320"/>
              <a:gd name="connsiteX1" fmla="*/ 16405 w 114818"/>
              <a:gd name="connsiteY1" fmla="*/ 135320 h 135320"/>
              <a:gd name="connsiteX2" fmla="*/ 114818 w 114818"/>
              <a:gd name="connsiteY2" fmla="*/ 41003 h 135320"/>
              <a:gd name="connsiteX3" fmla="*/ 47158 w 114818"/>
              <a:gd name="connsiteY3" fmla="*/ 49206 h 135320"/>
              <a:gd name="connsiteX4" fmla="*/ 0 w 114818"/>
              <a:gd name="connsiteY4" fmla="*/ 0 h 1353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4818" h="135320">
                <a:moveTo>
                  <a:pt x="0" y="0"/>
                </a:moveTo>
                <a:lnTo>
                  <a:pt x="16405" y="135320"/>
                </a:lnTo>
                <a:lnTo>
                  <a:pt x="114818" y="41003"/>
                </a:lnTo>
                <a:lnTo>
                  <a:pt x="47158" y="49206"/>
                </a:lnTo>
                <a:lnTo>
                  <a:pt x="0" y="0"/>
                </a:lnTo>
              </a:path>
            </a:pathLst>
          </a:custGeom>
          <a:solidFill>
            <a:srgbClr val="FB272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1" name="Freeform 3"/>
          <p:cNvSpPr/>
          <p:nvPr/>
        </p:nvSpPr>
        <p:spPr>
          <a:xfrm>
            <a:off x="5447110" y="3616524"/>
            <a:ext cx="1393031" cy="482203"/>
          </a:xfrm>
          <a:custGeom>
            <a:avLst/>
            <a:gdLst>
              <a:gd name="connsiteX0" fmla="*/ 12700 w 1981200"/>
              <a:gd name="connsiteY0" fmla="*/ 12700 h 685800"/>
              <a:gd name="connsiteX1" fmla="*/ 1968500 w 1981200"/>
              <a:gd name="connsiteY1" fmla="*/ 12700 h 685800"/>
              <a:gd name="connsiteX2" fmla="*/ 1968500 w 1981200"/>
              <a:gd name="connsiteY2" fmla="*/ 673100 h 685800"/>
              <a:gd name="connsiteX3" fmla="*/ 12700 w 1981200"/>
              <a:gd name="connsiteY3" fmla="*/ 673100 h 685800"/>
              <a:gd name="connsiteX4" fmla="*/ 12700 w 1981200"/>
              <a:gd name="connsiteY4" fmla="*/ 127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81200" h="685800">
                <a:moveTo>
                  <a:pt x="12700" y="12700"/>
                </a:moveTo>
                <a:lnTo>
                  <a:pt x="1968500" y="12700"/>
                </a:lnTo>
                <a:lnTo>
                  <a:pt x="1968500" y="673100"/>
                </a:lnTo>
                <a:lnTo>
                  <a:pt x="12700" y="6731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2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3" name="TextBox 1"/>
          <p:cNvSpPr txBox="1"/>
          <p:nvPr/>
        </p:nvSpPr>
        <p:spPr>
          <a:xfrm>
            <a:off x="8724305" y="6491883"/>
            <a:ext cx="88166" cy="2075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HanziPen TC" pitchFamily="18" charset="0"/>
                <a:cs typeface="HanziPen TC" pitchFamily="18" charset="0"/>
              </a:rPr>
              <a:t>7</a:t>
            </a:r>
            <a:endParaRPr lang="en-US" altLang="zh-CN" sz="1195" dirty="0">
              <a:solidFill>
                <a:srgbClr val="000000"/>
              </a:solidFill>
              <a:latin typeface="HanziPen TC" pitchFamily="18" charset="0"/>
              <a:cs typeface="HanziPen TC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35719" y="4250532"/>
            <a:ext cx="1924" cy="46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        if (i&gt;=N){return;}    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5301447" y="4334939"/>
            <a:ext cx="572273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61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Loads</a:t>
            </a:r>
            <a:endParaRPr lang="en-US" altLang="zh-CN" sz="161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35719" y="4580930"/>
            <a:ext cx="6655668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20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        // u_prev[i] = u[i] is done in separate kernel</a:t>
            </a:r>
            <a:r>
              <a:rPr lang="en-US" altLang="zh-CN" sz="1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1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element</a:t>
            </a:r>
            <a:r>
              <a:rPr lang="en-US" altLang="zh-CN" sz="1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1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i+1</a:t>
            </a: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        if (i&gt;0)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        {       u[i] = u_prev[i] ‐ c*dt/dx*(u_prev[i] ‐ u_prev[i‐1]);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        }   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}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35719" y="3053953"/>
            <a:ext cx="8691482" cy="12516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__global__ void update (float *u, float *u_prev, int N, float dx, float dt, float c, int 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BLOCKSIZE)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{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        // Each thread will load one element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        int i = threadIdx.x + BLOCKSIZE * blockIdx.x;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CN" sz="190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Thread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i+1</a:t>
            </a:r>
            <a:endParaRPr lang="en-US" altLang="zh-CN" sz="190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555" y="1791432"/>
            <a:ext cx="7965281" cy="102691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37555" y="571500"/>
            <a:ext cx="5137625" cy="11100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</a:pP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Shared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Memory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Making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use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of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it</a:t>
            </a:r>
            <a:endParaRPr lang="en-US" altLang="zh-CN" sz="267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955"/>
              </a:lnSpc>
            </a:pP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Looking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1D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FDM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example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500688" y="3616523"/>
            <a:ext cx="1535906" cy="549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5"/>
          </a:p>
        </p:txBody>
      </p:sp>
      <p:sp>
        <p:nvSpPr>
          <p:cNvPr id="29" name="Oval 28"/>
          <p:cNvSpPr/>
          <p:nvPr/>
        </p:nvSpPr>
        <p:spPr>
          <a:xfrm>
            <a:off x="5035889" y="4250531"/>
            <a:ext cx="1357767" cy="76261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5"/>
          </a:p>
        </p:txBody>
      </p:sp>
      <p:sp>
        <p:nvSpPr>
          <p:cNvPr id="19" name="TextBox 1"/>
          <p:cNvSpPr txBox="1"/>
          <p:nvPr/>
        </p:nvSpPr>
        <p:spPr>
          <a:xfrm>
            <a:off x="6768704" y="4295180"/>
            <a:ext cx="572273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61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Loads</a:t>
            </a:r>
            <a:endParaRPr lang="en-US" altLang="zh-CN" sz="161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6643688" y="4545211"/>
            <a:ext cx="833562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61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element</a:t>
            </a:r>
            <a:r>
              <a:rPr lang="en-US" altLang="zh-CN" sz="1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15" dirty="0" err="1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i</a:t>
            </a:r>
            <a:endParaRPr lang="en-US" altLang="zh-CN" sz="161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429375" y="4210973"/>
            <a:ext cx="1357767" cy="76261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5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385424" y="4884538"/>
            <a:ext cx="492013" cy="379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"/>
          <p:cNvSpPr txBox="1"/>
          <p:nvPr/>
        </p:nvSpPr>
        <p:spPr>
          <a:xfrm>
            <a:off x="2518172" y="5786438"/>
            <a:ext cx="4261616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45"/>
              </a:lnSpc>
            </a:pPr>
            <a:r>
              <a:rPr lang="en-US" altLang="zh-CN" sz="295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Order</a:t>
            </a:r>
            <a:r>
              <a:rPr lang="en-US" altLang="zh-CN" sz="29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5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N</a:t>
            </a:r>
            <a:r>
              <a:rPr lang="en-US" altLang="zh-CN" sz="29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5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redundant</a:t>
            </a:r>
            <a:r>
              <a:rPr lang="en-US" altLang="zh-CN" sz="29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5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loads!</a:t>
            </a:r>
            <a:endParaRPr lang="en-US" altLang="zh-CN" sz="295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437555" y="571501"/>
            <a:ext cx="8824532" cy="11084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</a:pP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Shared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Memory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Making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use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it</a:t>
            </a:r>
            <a:endParaRPr lang="en-US" altLang="zh-CN" sz="267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955"/>
              </a:lnSpc>
            </a:pPr>
            <a:r>
              <a:rPr lang="en-US" altLang="zh-CN" sz="2250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Idea: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could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load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only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once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shared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memory,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and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operate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there</a:t>
            </a:r>
            <a:endParaRPr lang="en-US" altLang="zh-CN" sz="225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8715375" y="6491883"/>
            <a:ext cx="84960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8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258961" y="2446734"/>
            <a:ext cx="8213787" cy="28802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5"/>
              </a:lnSpc>
              <a:tabLst>
                <a:tab pos="723265" algn="l"/>
              </a:tabLst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__global__ void update (float *u, float *u_prev, int N, float dx, float dt, float c)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  <a:tabLst>
                <a:tab pos="723265" algn="l"/>
              </a:tabLst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{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  <a:tabLst>
                <a:tab pos="723265" algn="l"/>
              </a:tabLst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        // Each thread will load one element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  <a:tabLst>
                <a:tab pos="723265" algn="l"/>
              </a:tabLst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        int i = threadIdx.x;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  <a:tabLst>
                <a:tab pos="723265" algn="l"/>
              </a:tabLst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        int I = threadIdx.x + BLOCKSIZE * blockIdx.x;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  <a:tabLst>
                <a:tab pos="723265" algn="l"/>
              </a:tabLst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        __shared__ float u_shared[BLOCKSIZE];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  <a:tabLst>
                <a:tab pos="723265" algn="l"/>
              </a:tabLst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  <a:tabLst>
                <a:tab pos="723265" algn="l"/>
              </a:tabLst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        if (I&gt;=N){return;}    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  <a:tabLst>
                <a:tab pos="723265" algn="l"/>
              </a:tabLst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        u_shared[i] = u[I];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  <a:tabLst>
                <a:tab pos="723265" algn="l"/>
              </a:tabLst>
            </a:pPr>
            <a:r>
              <a:rPr lang="en-US" altLang="zh-CN" sz="1265" dirty="0"/>
              <a:t>	</a:t>
            </a: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 __syncthreads();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545"/>
              </a:lnSpc>
              <a:tabLst>
                <a:tab pos="723265" algn="l"/>
              </a:tabLst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        if (I&gt;0)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  <a:tabLst>
                <a:tab pos="723265" algn="l"/>
              </a:tabLst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        {       u[I] = u_shared[i] ‐ c*dt/dx*(u_shared[i] ‐ u_shared[i‐1]);        }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  <a:tabLst>
                <a:tab pos="723265" algn="l"/>
              </a:tabLst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}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229725" cy="692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229725" cy="692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905000" y="6316709"/>
            <a:ext cx="22112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Boundary</a:t>
            </a:r>
            <a:r>
              <a:rPr lang="zh-CN" altLang="en-US" sz="3200" dirty="0">
                <a:solidFill>
                  <a:srgbClr val="FF0000"/>
                </a:solidFill>
              </a:rPr>
              <a:t>！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229725" cy="692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229725" cy="692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229725" cy="692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229725" cy="692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229725" cy="692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/>
              <a:t>10.1 </a:t>
            </a:r>
            <a:r>
              <a:rPr lang="zh-CN" altLang="en-US" sz="2800" dirty="0"/>
              <a:t>高效共享内存使用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10.2</a:t>
            </a:r>
            <a:r>
              <a:rPr lang="zh-CN" altLang="en-US" sz="2800" dirty="0"/>
              <a:t> </a:t>
            </a:r>
            <a:r>
              <a:rPr lang="en-US" altLang="zh-CN" sz="2800" dirty="0"/>
              <a:t>CUDA</a:t>
            </a:r>
            <a:r>
              <a:rPr lang="zh-CN" altLang="en-US" sz="2800"/>
              <a:t>编程</a:t>
            </a:r>
            <a:r>
              <a:rPr lang="zh-CN" altLang="en-US" sz="2800"/>
              <a:t>优化</a:t>
            </a:r>
            <a:endParaRPr lang="en-US" altLang="zh-CN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229725" cy="692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229725" cy="692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229725" cy="692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229725" cy="692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229725" cy="692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1" y="685801"/>
            <a:ext cx="8248659" cy="5015087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1" y="478700"/>
            <a:ext cx="8303385" cy="606021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830" y="318436"/>
            <a:ext cx="8522970" cy="622047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1" y="544545"/>
            <a:ext cx="8221193" cy="599436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192" y="274639"/>
            <a:ext cx="8689617" cy="633282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4800" dirty="0"/>
              <a:t>10.1 </a:t>
            </a:r>
            <a:r>
              <a:rPr lang="zh-CN" altLang="en-US" dirty="0"/>
              <a:t>高效共享内存使用</a:t>
            </a:r>
            <a:endParaRPr lang="en-US" altLang="zh-CN" sz="4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360" y="1593104"/>
            <a:ext cx="7772400" cy="446737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3185" y="571629"/>
            <a:ext cx="8577630" cy="551824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1" y="535782"/>
            <a:ext cx="7597351" cy="300037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229725" cy="692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229725" cy="692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229725" cy="692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229725" cy="692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229725" cy="692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33"/>
            <a:ext cx="9144000" cy="685593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33"/>
            <a:ext cx="9144000" cy="685593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33"/>
            <a:ext cx="9144000" cy="68559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4800" dirty="0"/>
              <a:t>10.1 </a:t>
            </a:r>
            <a:r>
              <a:rPr lang="zh-CN" altLang="en-US" dirty="0"/>
              <a:t>高效共享内存使用</a:t>
            </a:r>
            <a:endParaRPr lang="en-US" altLang="zh-CN" sz="4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7045" y="1023684"/>
            <a:ext cx="7282122" cy="23160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955"/>
              </a:lnSpc>
              <a:tabLst>
                <a:tab pos="267335" algn="l"/>
                <a:tab pos="45529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CUDA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works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both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CPU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and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GPU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53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One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has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keep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track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of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which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memory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operating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on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(host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device)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Within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GPU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there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are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also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different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memory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spaces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360" y="3590222"/>
            <a:ext cx="7772400" cy="2619044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4800" dirty="0"/>
              <a:t>10.2 </a:t>
            </a:r>
            <a:r>
              <a:rPr lang="en-US" altLang="zh-CN" dirty="0"/>
              <a:t>CUDA</a:t>
            </a:r>
            <a:r>
              <a:rPr lang="zh-CN" altLang="en-US" dirty="0"/>
              <a:t>编程优化</a:t>
            </a:r>
            <a:endParaRPr lang="en-US" altLang="zh-CN" sz="4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22960" y="1575816"/>
            <a:ext cx="4572000" cy="2192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rPr>
              <a:t>判断分支</a:t>
            </a:r>
            <a:endParaRPr lang="en-US" altLang="zh-CN" sz="3200" spc="-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j-cs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rPr>
              <a:t>内存合并</a:t>
            </a:r>
            <a:endParaRPr lang="en-US" altLang="zh-CN" sz="3200" spc="-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j-cs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3200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+mj-cs"/>
              </a:rPr>
              <a:t>循环展开</a:t>
            </a:r>
            <a:endParaRPr lang="en-US" altLang="zh-CN" sz="3200" spc="-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28678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60" y="185738"/>
            <a:ext cx="9182100" cy="648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738"/>
            <a:ext cx="9182100" cy="648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738"/>
            <a:ext cx="9182100" cy="648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738"/>
            <a:ext cx="9182100" cy="648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738"/>
            <a:ext cx="9182100" cy="648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738"/>
            <a:ext cx="9182100" cy="648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738"/>
            <a:ext cx="9182100" cy="648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738"/>
            <a:ext cx="9182100" cy="648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738"/>
            <a:ext cx="9182100" cy="648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8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437555" y="571500"/>
            <a:ext cx="5841343" cy="11131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</a:pP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Shared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Memory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Making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use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it</a:t>
            </a:r>
            <a:endParaRPr lang="en-US" altLang="zh-CN" sz="267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955"/>
              </a:lnSpc>
            </a:pPr>
            <a:r>
              <a:rPr lang="en-US" altLang="zh-CN" sz="2250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Looking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at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Apple SD Gothic NeoI" pitchFamily="18" charset="0"/>
                <a:cs typeface=".Apple SD Gothic NeoI" pitchFamily="18" charset="0"/>
              </a:rPr>
              <a:t>a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1D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FDM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example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(similar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lab)</a:t>
            </a:r>
            <a:endParaRPr lang="en-US" altLang="zh-CN" sz="225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8724304" y="6491883"/>
            <a:ext cx="84960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7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35719" y="3116461"/>
            <a:ext cx="8691482" cy="289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__global__ void update (float *u, float *u_prev, int N, float dx, float dt, float c, int 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BLOCKSIZE)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{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        // Each thread will load one element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        int i = threadIdx.x + BLOCKSIZE * blockIdx.x;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        if (i&gt;=N){return;}    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760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        // u_prev[i] = u[i] is done in separate kernel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        if (i&gt;0)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        {       u[i] = u_prev[i] ‐ c*dt/dx*(u_prev[i] ‐ u_prev[i‐1]);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        }   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}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555" y="1710035"/>
            <a:ext cx="7965281" cy="102691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738"/>
            <a:ext cx="9182100" cy="648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738"/>
            <a:ext cx="9182100" cy="648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738"/>
            <a:ext cx="9182100" cy="648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738"/>
            <a:ext cx="9182100" cy="648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738"/>
            <a:ext cx="9182100" cy="648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738"/>
            <a:ext cx="9182100" cy="648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375672" y="3000375"/>
            <a:ext cx="0" cy="696516"/>
          </a:xfrm>
          <a:prstGeom prst="straightConnector1">
            <a:avLst/>
          </a:prstGeom>
          <a:ln w="28575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738"/>
            <a:ext cx="9182100" cy="648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738"/>
            <a:ext cx="9182100" cy="648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738"/>
            <a:ext cx="9182100" cy="648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738"/>
            <a:ext cx="9182100" cy="648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8" name="Freeform 3"/>
          <p:cNvSpPr/>
          <p:nvPr/>
        </p:nvSpPr>
        <p:spPr>
          <a:xfrm>
            <a:off x="5447110" y="3616524"/>
            <a:ext cx="1393031" cy="482203"/>
          </a:xfrm>
          <a:custGeom>
            <a:avLst/>
            <a:gdLst>
              <a:gd name="connsiteX0" fmla="*/ 12700 w 1981200"/>
              <a:gd name="connsiteY0" fmla="*/ 12700 h 685800"/>
              <a:gd name="connsiteX1" fmla="*/ 1968500 w 1981200"/>
              <a:gd name="connsiteY1" fmla="*/ 12700 h 685800"/>
              <a:gd name="connsiteX2" fmla="*/ 1968500 w 1981200"/>
              <a:gd name="connsiteY2" fmla="*/ 673100 h 685800"/>
              <a:gd name="connsiteX3" fmla="*/ 12700 w 1981200"/>
              <a:gd name="connsiteY3" fmla="*/ 673100 h 685800"/>
              <a:gd name="connsiteX4" fmla="*/ 12700 w 1981200"/>
              <a:gd name="connsiteY4" fmla="*/ 127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81200" h="685800">
                <a:moveTo>
                  <a:pt x="12700" y="12700"/>
                </a:moveTo>
                <a:lnTo>
                  <a:pt x="1968500" y="12700"/>
                </a:lnTo>
                <a:lnTo>
                  <a:pt x="1968500" y="673100"/>
                </a:lnTo>
                <a:lnTo>
                  <a:pt x="12700" y="6731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9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437555" y="571500"/>
            <a:ext cx="5137625" cy="11100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</a:pP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Shared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Memory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Making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use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of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it</a:t>
            </a:r>
            <a:endParaRPr lang="en-US" altLang="zh-CN" sz="267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955"/>
              </a:lnSpc>
            </a:pP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Looking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1D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FDM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example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8724304" y="6491883"/>
            <a:ext cx="84960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7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35719" y="3116461"/>
            <a:ext cx="8691482" cy="289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__global__ void update (float *u, float *u_prev, int N, float dx, float dt, float c, int 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BLOCKSIZE)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{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        // Each thread will load one element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        int i = threadIdx.x + BLOCKSIZE * blockIdx.x;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CN" sz="190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Thread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i</a:t>
            </a:r>
            <a:endParaRPr lang="en-US" altLang="zh-CN" sz="190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        if (i&gt;=N){return;}    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760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        // u_prev[i] = u[i] is done in separate kernel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        if (i&gt;0)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        {       u[i] = u_prev[i] ‐ c*dt/dx*(u_prev[i] ‐ u_prev[i‐1]);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        }   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}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555" y="1791432"/>
            <a:ext cx="7965281" cy="102691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447110" y="3616523"/>
            <a:ext cx="1393031" cy="7233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5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738"/>
            <a:ext cx="9182100" cy="648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738"/>
            <a:ext cx="9182100" cy="648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5738"/>
            <a:ext cx="9182100" cy="648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54276" name="Picture 4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3"/>
          <a:stretch>
            <a:fillRect/>
          </a:stretch>
        </p:blipFill>
        <p:spPr bwMode="auto">
          <a:xfrm>
            <a:off x="0" y="180976"/>
            <a:ext cx="9182100" cy="5216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34"/>
          <a:stretch>
            <a:fillRect/>
          </a:stretch>
        </p:blipFill>
        <p:spPr bwMode="auto">
          <a:xfrm>
            <a:off x="0" y="180976"/>
            <a:ext cx="9182100" cy="53895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19"/>
          <a:stretch>
            <a:fillRect/>
          </a:stretch>
        </p:blipFill>
        <p:spPr bwMode="auto">
          <a:xfrm>
            <a:off x="0" y="180976"/>
            <a:ext cx="9182100" cy="5357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3"/>
          <a:stretch>
            <a:fillRect/>
          </a:stretch>
        </p:blipFill>
        <p:spPr bwMode="auto">
          <a:xfrm>
            <a:off x="0" y="180976"/>
            <a:ext cx="9182100" cy="5216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3"/>
          <a:stretch>
            <a:fillRect/>
          </a:stretch>
        </p:blipFill>
        <p:spPr bwMode="auto">
          <a:xfrm>
            <a:off x="0" y="180976"/>
            <a:ext cx="9182100" cy="5216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16"/>
          <a:stretch>
            <a:fillRect/>
          </a:stretch>
        </p:blipFill>
        <p:spPr bwMode="auto">
          <a:xfrm>
            <a:off x="0" y="180976"/>
            <a:ext cx="9182100" cy="5494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13"/>
          <a:stretch>
            <a:fillRect/>
          </a:stretch>
        </p:blipFill>
        <p:spPr bwMode="auto">
          <a:xfrm>
            <a:off x="0" y="180976"/>
            <a:ext cx="9182100" cy="5631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8" name="Freeform 3"/>
          <p:cNvSpPr/>
          <p:nvPr/>
        </p:nvSpPr>
        <p:spPr>
          <a:xfrm>
            <a:off x="4330899" y="4196952"/>
            <a:ext cx="1616273" cy="687586"/>
          </a:xfrm>
          <a:custGeom>
            <a:avLst/>
            <a:gdLst>
              <a:gd name="connsiteX0" fmla="*/ 1953080 w 2298700"/>
              <a:gd name="connsiteY0" fmla="*/ 152190 h 977900"/>
              <a:gd name="connsiteX1" fmla="*/ 1953080 w 2298700"/>
              <a:gd name="connsiteY1" fmla="*/ 825710 h 977900"/>
              <a:gd name="connsiteX2" fmla="*/ 345616 w 2298700"/>
              <a:gd name="connsiteY2" fmla="*/ 825710 h 977900"/>
              <a:gd name="connsiteX3" fmla="*/ 345616 w 2298700"/>
              <a:gd name="connsiteY3" fmla="*/ 152190 h 977900"/>
              <a:gd name="connsiteX4" fmla="*/ 1953080 w 2298700"/>
              <a:gd name="connsiteY4" fmla="*/ 152190 h 977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98700" h="977900">
                <a:moveTo>
                  <a:pt x="1953080" y="152190"/>
                </a:moveTo>
                <a:cubicBezTo>
                  <a:pt x="2396973" y="338177"/>
                  <a:pt x="2396973" y="639722"/>
                  <a:pt x="1953080" y="825710"/>
                </a:cubicBezTo>
                <a:cubicBezTo>
                  <a:pt x="1509190" y="1011697"/>
                  <a:pt x="789505" y="1011697"/>
                  <a:pt x="345616" y="825710"/>
                </a:cubicBezTo>
                <a:cubicBezTo>
                  <a:pt x="-98272" y="639722"/>
                  <a:pt x="-98272" y="338177"/>
                  <a:pt x="345616" y="152190"/>
                </a:cubicBezTo>
                <a:cubicBezTo>
                  <a:pt x="789505" y="-33796"/>
                  <a:pt x="1509190" y="-33796"/>
                  <a:pt x="1953080" y="15219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9" name="Freeform 3"/>
          <p:cNvSpPr/>
          <p:nvPr/>
        </p:nvSpPr>
        <p:spPr>
          <a:xfrm>
            <a:off x="4985922" y="4866680"/>
            <a:ext cx="139719" cy="359063"/>
          </a:xfrm>
          <a:custGeom>
            <a:avLst/>
            <a:gdLst>
              <a:gd name="connsiteX0" fmla="*/ 12700 w 198711"/>
              <a:gd name="connsiteY0" fmla="*/ 497967 h 510667"/>
              <a:gd name="connsiteX1" fmla="*/ 16971 w 198711"/>
              <a:gd name="connsiteY1" fmla="*/ 486006 h 510667"/>
              <a:gd name="connsiteX2" fmla="*/ 186011 w 198711"/>
              <a:gd name="connsiteY2" fmla="*/ 12700 h 5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98711" h="510667">
                <a:moveTo>
                  <a:pt x="12700" y="497967"/>
                </a:moveTo>
                <a:lnTo>
                  <a:pt x="16971" y="486006"/>
                </a:lnTo>
                <a:lnTo>
                  <a:pt x="186011" y="12700"/>
                </a:lnTo>
              </a:path>
            </a:pathLst>
          </a:custGeom>
          <a:ln w="25400">
            <a:solidFill>
              <a:srgbClr val="FB272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0" name="Freeform 3"/>
          <p:cNvSpPr/>
          <p:nvPr/>
        </p:nvSpPr>
        <p:spPr>
          <a:xfrm>
            <a:off x="4964696" y="5173804"/>
            <a:ext cx="80731" cy="95147"/>
          </a:xfrm>
          <a:custGeom>
            <a:avLst/>
            <a:gdLst>
              <a:gd name="connsiteX0" fmla="*/ 0 w 114818"/>
              <a:gd name="connsiteY0" fmla="*/ 0 h 135320"/>
              <a:gd name="connsiteX1" fmla="*/ 16405 w 114818"/>
              <a:gd name="connsiteY1" fmla="*/ 135320 h 135320"/>
              <a:gd name="connsiteX2" fmla="*/ 114818 w 114818"/>
              <a:gd name="connsiteY2" fmla="*/ 41003 h 135320"/>
              <a:gd name="connsiteX3" fmla="*/ 47158 w 114818"/>
              <a:gd name="connsiteY3" fmla="*/ 49206 h 135320"/>
              <a:gd name="connsiteX4" fmla="*/ 0 w 114818"/>
              <a:gd name="connsiteY4" fmla="*/ 0 h 1353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4818" h="135320">
                <a:moveTo>
                  <a:pt x="0" y="0"/>
                </a:moveTo>
                <a:lnTo>
                  <a:pt x="16405" y="135320"/>
                </a:lnTo>
                <a:lnTo>
                  <a:pt x="114818" y="41003"/>
                </a:lnTo>
                <a:lnTo>
                  <a:pt x="47158" y="49206"/>
                </a:lnTo>
                <a:lnTo>
                  <a:pt x="0" y="0"/>
                </a:lnTo>
              </a:path>
            </a:pathLst>
          </a:custGeom>
          <a:solidFill>
            <a:srgbClr val="FB272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1" name="Freeform 3"/>
          <p:cNvSpPr/>
          <p:nvPr/>
        </p:nvSpPr>
        <p:spPr>
          <a:xfrm>
            <a:off x="5447110" y="3616524"/>
            <a:ext cx="1393031" cy="482203"/>
          </a:xfrm>
          <a:custGeom>
            <a:avLst/>
            <a:gdLst>
              <a:gd name="connsiteX0" fmla="*/ 12700 w 1981200"/>
              <a:gd name="connsiteY0" fmla="*/ 12700 h 685800"/>
              <a:gd name="connsiteX1" fmla="*/ 1968500 w 1981200"/>
              <a:gd name="connsiteY1" fmla="*/ 12700 h 685800"/>
              <a:gd name="connsiteX2" fmla="*/ 1968500 w 1981200"/>
              <a:gd name="connsiteY2" fmla="*/ 673100 h 685800"/>
              <a:gd name="connsiteX3" fmla="*/ 12700 w 1981200"/>
              <a:gd name="connsiteY3" fmla="*/ 673100 h 685800"/>
              <a:gd name="connsiteX4" fmla="*/ 12700 w 1981200"/>
              <a:gd name="connsiteY4" fmla="*/ 127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81200" h="685800">
                <a:moveTo>
                  <a:pt x="12700" y="12700"/>
                </a:moveTo>
                <a:lnTo>
                  <a:pt x="1968500" y="12700"/>
                </a:lnTo>
                <a:lnTo>
                  <a:pt x="1968500" y="673100"/>
                </a:lnTo>
                <a:lnTo>
                  <a:pt x="12700" y="6731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2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3" name="TextBox 1"/>
          <p:cNvSpPr txBox="1"/>
          <p:nvPr/>
        </p:nvSpPr>
        <p:spPr>
          <a:xfrm>
            <a:off x="8724305" y="6491883"/>
            <a:ext cx="88166" cy="2075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HanziPen TC" pitchFamily="18" charset="0"/>
                <a:cs typeface="HanziPen TC" pitchFamily="18" charset="0"/>
              </a:rPr>
              <a:t>7</a:t>
            </a:r>
            <a:endParaRPr lang="en-US" altLang="zh-CN" sz="1195" dirty="0">
              <a:solidFill>
                <a:srgbClr val="000000"/>
              </a:solidFill>
              <a:latin typeface="HanziPen TC" pitchFamily="18" charset="0"/>
              <a:cs typeface="HanziPen TC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35719" y="4250532"/>
            <a:ext cx="1924" cy="46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        if (i&gt;=N){return;}    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5301447" y="4334939"/>
            <a:ext cx="572273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61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Loads</a:t>
            </a:r>
            <a:endParaRPr lang="en-US" altLang="zh-CN" sz="161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35719" y="4580930"/>
            <a:ext cx="6655668" cy="136704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20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        // u_prev[i] = u[i] is done in separate kernel</a:t>
            </a:r>
            <a:r>
              <a:rPr lang="en-US" altLang="zh-CN" sz="1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1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element</a:t>
            </a:r>
            <a:r>
              <a:rPr lang="en-US" altLang="zh-CN" sz="1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1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i</a:t>
            </a:r>
            <a:endParaRPr lang="en-US" altLang="zh-CN" sz="161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        if (i&gt;0)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        {       u[i] = u_prev[i] ‐ c*dt/dx*(u_prev[i] ‐ u_prev[i‐1]);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        }   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}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35719" y="3053953"/>
            <a:ext cx="8691482" cy="12516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__global__ void update (float *u, float *u_prev, int N, float dx, float dt, float c, int 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BLOCKSIZE)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{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        // Each thread will load one element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        int i = threadIdx.x + BLOCKSIZE * blockIdx.x;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CN" sz="190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Thread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i</a:t>
            </a:r>
            <a:endParaRPr lang="en-US" altLang="zh-CN" sz="190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555" y="1791432"/>
            <a:ext cx="7965281" cy="102691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37555" y="571500"/>
            <a:ext cx="5137625" cy="11100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</a:pP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Shared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Memory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Making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use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of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it</a:t>
            </a:r>
            <a:endParaRPr lang="en-US" altLang="zh-CN" sz="267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955"/>
              </a:lnSpc>
            </a:pP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Looking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1D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FDM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example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447110" y="3616523"/>
            <a:ext cx="1393031" cy="549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5"/>
          </a:p>
        </p:txBody>
      </p:sp>
      <p:sp>
        <p:nvSpPr>
          <p:cNvPr id="29" name="Oval 28"/>
          <p:cNvSpPr/>
          <p:nvPr/>
        </p:nvSpPr>
        <p:spPr>
          <a:xfrm>
            <a:off x="5000625" y="4250531"/>
            <a:ext cx="1288783" cy="76261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5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976"/>
            <a:ext cx="9182100" cy="649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976"/>
            <a:ext cx="9182100" cy="649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490"/>
          <a:stretch>
            <a:fillRect/>
          </a:stretch>
        </p:blipFill>
        <p:spPr bwMode="auto">
          <a:xfrm>
            <a:off x="0" y="180976"/>
            <a:ext cx="9182100" cy="52949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57"/>
          <a:stretch>
            <a:fillRect/>
          </a:stretch>
        </p:blipFill>
        <p:spPr bwMode="auto">
          <a:xfrm>
            <a:off x="0" y="180976"/>
            <a:ext cx="9182100" cy="572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0976"/>
            <a:ext cx="9182100" cy="649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3"/>
          <a:stretch>
            <a:fillRect/>
          </a:stretch>
        </p:blipFill>
        <p:spPr bwMode="auto">
          <a:xfrm>
            <a:off x="0" y="180976"/>
            <a:ext cx="9182100" cy="5216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65"/>
          <a:stretch>
            <a:fillRect/>
          </a:stretch>
        </p:blipFill>
        <p:spPr bwMode="auto">
          <a:xfrm>
            <a:off x="0" y="180976"/>
            <a:ext cx="9182100" cy="56732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78"/>
          <a:stretch>
            <a:fillRect/>
          </a:stretch>
        </p:blipFill>
        <p:spPr bwMode="auto">
          <a:xfrm>
            <a:off x="0" y="180976"/>
            <a:ext cx="9182100" cy="548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36"/>
          <a:stretch>
            <a:fillRect/>
          </a:stretch>
        </p:blipFill>
        <p:spPr bwMode="auto">
          <a:xfrm>
            <a:off x="0" y="180976"/>
            <a:ext cx="9182100" cy="5688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10"/>
          <a:stretch>
            <a:fillRect/>
          </a:stretch>
        </p:blipFill>
        <p:spPr bwMode="auto">
          <a:xfrm>
            <a:off x="0" y="180976"/>
            <a:ext cx="9182100" cy="5358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8" name="Freeform 3"/>
          <p:cNvSpPr/>
          <p:nvPr/>
        </p:nvSpPr>
        <p:spPr>
          <a:xfrm>
            <a:off x="4330899" y="4196952"/>
            <a:ext cx="1616273" cy="687586"/>
          </a:xfrm>
          <a:custGeom>
            <a:avLst/>
            <a:gdLst>
              <a:gd name="connsiteX0" fmla="*/ 1953080 w 2298700"/>
              <a:gd name="connsiteY0" fmla="*/ 152190 h 977900"/>
              <a:gd name="connsiteX1" fmla="*/ 1953080 w 2298700"/>
              <a:gd name="connsiteY1" fmla="*/ 825710 h 977900"/>
              <a:gd name="connsiteX2" fmla="*/ 345616 w 2298700"/>
              <a:gd name="connsiteY2" fmla="*/ 825710 h 977900"/>
              <a:gd name="connsiteX3" fmla="*/ 345616 w 2298700"/>
              <a:gd name="connsiteY3" fmla="*/ 152190 h 977900"/>
              <a:gd name="connsiteX4" fmla="*/ 1953080 w 2298700"/>
              <a:gd name="connsiteY4" fmla="*/ 152190 h 977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98700" h="977900">
                <a:moveTo>
                  <a:pt x="1953080" y="152190"/>
                </a:moveTo>
                <a:cubicBezTo>
                  <a:pt x="2396973" y="338177"/>
                  <a:pt x="2396973" y="639722"/>
                  <a:pt x="1953080" y="825710"/>
                </a:cubicBezTo>
                <a:cubicBezTo>
                  <a:pt x="1509190" y="1011697"/>
                  <a:pt x="789505" y="1011697"/>
                  <a:pt x="345616" y="825710"/>
                </a:cubicBezTo>
                <a:cubicBezTo>
                  <a:pt x="-98272" y="639722"/>
                  <a:pt x="-98272" y="338177"/>
                  <a:pt x="345616" y="152190"/>
                </a:cubicBezTo>
                <a:cubicBezTo>
                  <a:pt x="789505" y="-33796"/>
                  <a:pt x="1509190" y="-33796"/>
                  <a:pt x="1953080" y="152190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9" name="Freeform 3"/>
          <p:cNvSpPr/>
          <p:nvPr/>
        </p:nvSpPr>
        <p:spPr>
          <a:xfrm>
            <a:off x="4985922" y="4866680"/>
            <a:ext cx="139719" cy="359063"/>
          </a:xfrm>
          <a:custGeom>
            <a:avLst/>
            <a:gdLst>
              <a:gd name="connsiteX0" fmla="*/ 12700 w 198711"/>
              <a:gd name="connsiteY0" fmla="*/ 497967 h 510667"/>
              <a:gd name="connsiteX1" fmla="*/ 16971 w 198711"/>
              <a:gd name="connsiteY1" fmla="*/ 486006 h 510667"/>
              <a:gd name="connsiteX2" fmla="*/ 186011 w 198711"/>
              <a:gd name="connsiteY2" fmla="*/ 12700 h 5106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98711" h="510667">
                <a:moveTo>
                  <a:pt x="12700" y="497967"/>
                </a:moveTo>
                <a:lnTo>
                  <a:pt x="16971" y="486006"/>
                </a:lnTo>
                <a:lnTo>
                  <a:pt x="186011" y="12700"/>
                </a:lnTo>
              </a:path>
            </a:pathLst>
          </a:custGeom>
          <a:ln w="25400">
            <a:solidFill>
              <a:srgbClr val="FB272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0" name="Freeform 3"/>
          <p:cNvSpPr/>
          <p:nvPr/>
        </p:nvSpPr>
        <p:spPr>
          <a:xfrm>
            <a:off x="4964696" y="5173804"/>
            <a:ext cx="80731" cy="95147"/>
          </a:xfrm>
          <a:custGeom>
            <a:avLst/>
            <a:gdLst>
              <a:gd name="connsiteX0" fmla="*/ 0 w 114818"/>
              <a:gd name="connsiteY0" fmla="*/ 0 h 135320"/>
              <a:gd name="connsiteX1" fmla="*/ 16405 w 114818"/>
              <a:gd name="connsiteY1" fmla="*/ 135320 h 135320"/>
              <a:gd name="connsiteX2" fmla="*/ 114818 w 114818"/>
              <a:gd name="connsiteY2" fmla="*/ 41003 h 135320"/>
              <a:gd name="connsiteX3" fmla="*/ 47158 w 114818"/>
              <a:gd name="connsiteY3" fmla="*/ 49206 h 135320"/>
              <a:gd name="connsiteX4" fmla="*/ 0 w 114818"/>
              <a:gd name="connsiteY4" fmla="*/ 0 h 1353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4818" h="135320">
                <a:moveTo>
                  <a:pt x="0" y="0"/>
                </a:moveTo>
                <a:lnTo>
                  <a:pt x="16405" y="135320"/>
                </a:lnTo>
                <a:lnTo>
                  <a:pt x="114818" y="41003"/>
                </a:lnTo>
                <a:lnTo>
                  <a:pt x="47158" y="49206"/>
                </a:lnTo>
                <a:lnTo>
                  <a:pt x="0" y="0"/>
                </a:lnTo>
              </a:path>
            </a:pathLst>
          </a:custGeom>
          <a:solidFill>
            <a:srgbClr val="FB272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1" name="Freeform 3"/>
          <p:cNvSpPr/>
          <p:nvPr/>
        </p:nvSpPr>
        <p:spPr>
          <a:xfrm>
            <a:off x="5447110" y="3616524"/>
            <a:ext cx="1393031" cy="482203"/>
          </a:xfrm>
          <a:custGeom>
            <a:avLst/>
            <a:gdLst>
              <a:gd name="connsiteX0" fmla="*/ 12700 w 1981200"/>
              <a:gd name="connsiteY0" fmla="*/ 12700 h 685800"/>
              <a:gd name="connsiteX1" fmla="*/ 1968500 w 1981200"/>
              <a:gd name="connsiteY1" fmla="*/ 12700 h 685800"/>
              <a:gd name="connsiteX2" fmla="*/ 1968500 w 1981200"/>
              <a:gd name="connsiteY2" fmla="*/ 673100 h 685800"/>
              <a:gd name="connsiteX3" fmla="*/ 12700 w 1981200"/>
              <a:gd name="connsiteY3" fmla="*/ 673100 h 685800"/>
              <a:gd name="connsiteX4" fmla="*/ 12700 w 1981200"/>
              <a:gd name="connsiteY4" fmla="*/ 127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81200" h="685800">
                <a:moveTo>
                  <a:pt x="12700" y="12700"/>
                </a:moveTo>
                <a:lnTo>
                  <a:pt x="1968500" y="12700"/>
                </a:lnTo>
                <a:lnTo>
                  <a:pt x="1968500" y="673100"/>
                </a:lnTo>
                <a:lnTo>
                  <a:pt x="12700" y="6731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2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3" name="TextBox 1"/>
          <p:cNvSpPr txBox="1"/>
          <p:nvPr/>
        </p:nvSpPr>
        <p:spPr>
          <a:xfrm>
            <a:off x="8724305" y="6491883"/>
            <a:ext cx="88166" cy="20755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HanziPen TC" pitchFamily="18" charset="0"/>
                <a:cs typeface="HanziPen TC" pitchFamily="18" charset="0"/>
              </a:rPr>
              <a:t>7</a:t>
            </a:r>
            <a:endParaRPr lang="en-US" altLang="zh-CN" sz="1195" dirty="0">
              <a:solidFill>
                <a:srgbClr val="000000"/>
              </a:solidFill>
              <a:latin typeface="HanziPen TC" pitchFamily="18" charset="0"/>
              <a:cs typeface="HanziPen TC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35719" y="4250532"/>
            <a:ext cx="1924" cy="462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        if (i&gt;=N){return;}    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5301447" y="4334939"/>
            <a:ext cx="572273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61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Loads</a:t>
            </a:r>
            <a:endParaRPr lang="en-US" altLang="zh-CN" sz="161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24" name="TextBox 1"/>
          <p:cNvSpPr txBox="1"/>
          <p:nvPr/>
        </p:nvSpPr>
        <p:spPr>
          <a:xfrm>
            <a:off x="35719" y="4580930"/>
            <a:ext cx="6655668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20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        // u_prev[i] = u[i] is done in separate kernel</a:t>
            </a:r>
            <a:r>
              <a:rPr lang="en-US" altLang="zh-CN" sz="1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1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element</a:t>
            </a:r>
            <a:r>
              <a:rPr lang="en-US" altLang="zh-CN" sz="1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15" dirty="0" err="1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i</a:t>
            </a: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        if (i&gt;0)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        {       u[i] = u_prev[i] ‐ c*dt/dx*(u_prev[i] ‐ u_prev[i‐1]);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        }   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}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35719" y="3053953"/>
            <a:ext cx="8691482" cy="12516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__global__ void update (float *u, float *u_prev, int N, float dx, float dt, float c, int 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BLOCKSIZE)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{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        // Each thread will load one element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        int i = threadIdx.x + BLOCKSIZE * blockIdx.x;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CN" sz="190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Thread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00" dirty="0" err="1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i</a:t>
            </a:r>
            <a:endParaRPr lang="en-US" altLang="zh-CN" sz="190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555" y="1791432"/>
            <a:ext cx="7965281" cy="1026914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437555" y="571500"/>
            <a:ext cx="5137625" cy="11100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</a:pP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Shared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Memory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Making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use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of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it</a:t>
            </a:r>
            <a:endParaRPr lang="en-US" altLang="zh-CN" sz="267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955"/>
              </a:lnSpc>
            </a:pP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Looking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1D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FDM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example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447110" y="3616523"/>
            <a:ext cx="1535906" cy="549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5"/>
          </a:p>
        </p:txBody>
      </p:sp>
      <p:sp>
        <p:nvSpPr>
          <p:cNvPr id="29" name="Oval 28"/>
          <p:cNvSpPr/>
          <p:nvPr/>
        </p:nvSpPr>
        <p:spPr>
          <a:xfrm>
            <a:off x="5035889" y="4250531"/>
            <a:ext cx="1357767" cy="76261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5"/>
          </a:p>
        </p:txBody>
      </p:sp>
      <p:sp>
        <p:nvSpPr>
          <p:cNvPr id="19" name="TextBox 1"/>
          <p:cNvSpPr txBox="1"/>
          <p:nvPr/>
        </p:nvSpPr>
        <p:spPr>
          <a:xfrm>
            <a:off x="6768704" y="4295180"/>
            <a:ext cx="572273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61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Loads</a:t>
            </a:r>
            <a:endParaRPr lang="en-US" altLang="zh-CN" sz="161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6643687" y="4545211"/>
            <a:ext cx="1029128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61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element</a:t>
            </a:r>
            <a:r>
              <a:rPr lang="en-US" altLang="zh-CN" sz="1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1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i-1</a:t>
            </a:r>
            <a:endParaRPr lang="en-US" altLang="zh-CN" sz="161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6429375" y="4210973"/>
            <a:ext cx="1357767" cy="76261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5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385424" y="4884538"/>
            <a:ext cx="492013" cy="3798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3180137" y="6197667"/>
            <a:ext cx="2012089" cy="2871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65" dirty="0">
                <a:latin typeface="Helvetica" pitchFamily="2" charset="0"/>
              </a:rPr>
              <a:t>Order N redundant loads!</a:t>
            </a:r>
            <a:endParaRPr lang="en-US" sz="1265" dirty="0"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55"/>
          <a:stretch>
            <a:fillRect/>
          </a:stretch>
        </p:blipFill>
        <p:spPr bwMode="auto">
          <a:xfrm>
            <a:off x="0" y="180976"/>
            <a:ext cx="9182100" cy="5635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546"/>
          <a:stretch>
            <a:fillRect/>
          </a:stretch>
        </p:blipFill>
        <p:spPr bwMode="auto">
          <a:xfrm>
            <a:off x="16669" y="180975"/>
            <a:ext cx="9182100" cy="5486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674"/>
          <a:stretch>
            <a:fillRect/>
          </a:stretch>
        </p:blipFill>
        <p:spPr bwMode="auto">
          <a:xfrm>
            <a:off x="0" y="180976"/>
            <a:ext cx="9182100" cy="5347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55"/>
          <a:stretch>
            <a:fillRect/>
          </a:stretch>
        </p:blipFill>
        <p:spPr bwMode="auto">
          <a:xfrm>
            <a:off x="0" y="180976"/>
            <a:ext cx="9182100" cy="5401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03"/>
          <a:stretch>
            <a:fillRect/>
          </a:stretch>
        </p:blipFill>
        <p:spPr bwMode="auto">
          <a:xfrm>
            <a:off x="0" y="180976"/>
            <a:ext cx="9182100" cy="5216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00"/>
          <a:stretch>
            <a:fillRect/>
          </a:stretch>
        </p:blipFill>
        <p:spPr bwMode="auto">
          <a:xfrm>
            <a:off x="0" y="180976"/>
            <a:ext cx="9182100" cy="5677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781"/>
          <a:stretch>
            <a:fillRect/>
          </a:stretch>
        </p:blipFill>
        <p:spPr bwMode="auto">
          <a:xfrm>
            <a:off x="0" y="180976"/>
            <a:ext cx="9182100" cy="57307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073"/>
          <a:stretch>
            <a:fillRect/>
          </a:stretch>
        </p:blipFill>
        <p:spPr bwMode="auto">
          <a:xfrm>
            <a:off x="0" y="180976"/>
            <a:ext cx="9182100" cy="55818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00"/>
          <a:stretch>
            <a:fillRect/>
          </a:stretch>
        </p:blipFill>
        <p:spPr bwMode="auto">
          <a:xfrm>
            <a:off x="0" y="180976"/>
            <a:ext cx="9182100" cy="544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203"/>
          <a:stretch>
            <a:fillRect/>
          </a:stretch>
        </p:blipFill>
        <p:spPr bwMode="auto">
          <a:xfrm>
            <a:off x="0" y="180976"/>
            <a:ext cx="9182100" cy="4858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8" name="Freeform 3"/>
          <p:cNvSpPr/>
          <p:nvPr/>
        </p:nvSpPr>
        <p:spPr>
          <a:xfrm>
            <a:off x="5447110" y="3616524"/>
            <a:ext cx="1393031" cy="482203"/>
          </a:xfrm>
          <a:custGeom>
            <a:avLst/>
            <a:gdLst>
              <a:gd name="connsiteX0" fmla="*/ 12700 w 1981200"/>
              <a:gd name="connsiteY0" fmla="*/ 12700 h 685800"/>
              <a:gd name="connsiteX1" fmla="*/ 1968500 w 1981200"/>
              <a:gd name="connsiteY1" fmla="*/ 12700 h 685800"/>
              <a:gd name="connsiteX2" fmla="*/ 1968500 w 1981200"/>
              <a:gd name="connsiteY2" fmla="*/ 673100 h 685800"/>
              <a:gd name="connsiteX3" fmla="*/ 12700 w 1981200"/>
              <a:gd name="connsiteY3" fmla="*/ 673100 h 685800"/>
              <a:gd name="connsiteX4" fmla="*/ 12700 w 1981200"/>
              <a:gd name="connsiteY4" fmla="*/ 12700 h 685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981200" h="685800">
                <a:moveTo>
                  <a:pt x="12700" y="12700"/>
                </a:moveTo>
                <a:lnTo>
                  <a:pt x="1968500" y="12700"/>
                </a:lnTo>
                <a:lnTo>
                  <a:pt x="1968500" y="673100"/>
                </a:lnTo>
                <a:lnTo>
                  <a:pt x="12700" y="6731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9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437555" y="571500"/>
            <a:ext cx="5137625" cy="11100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</a:pP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Shared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Memory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Making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use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of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it</a:t>
            </a:r>
            <a:endParaRPr lang="en-US" altLang="zh-CN" sz="267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955"/>
              </a:lnSpc>
            </a:pP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Looking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1D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FDM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example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8724304" y="6491883"/>
            <a:ext cx="84960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7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35719" y="3116461"/>
            <a:ext cx="8691482" cy="289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__global__ void update (float *u, float *u_prev, int N, float dx, float dt, float c, int 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BLOCKSIZE)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{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        // Each thread will load one element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        int i = threadIdx.x + BLOCKSIZE * blockIdx.x;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</a:t>
            </a:r>
            <a:r>
              <a:rPr lang="en-US" altLang="zh-CN" sz="190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Thread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i+1</a:t>
            </a:r>
            <a:endParaRPr lang="en-US" altLang="zh-CN" sz="190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        if (i&gt;=N){return;}    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760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        // u_prev[i] = u[i] is done in separate kernel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        if (i&gt;0)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        {       u[i] = u_prev[i] ‐ c*dt/dx*(u_prev[i] ‐ u_prev[i‐1]);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        }   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Consolas" panose="020B0609020204030204" pitchFamily="18" charset="0"/>
                <a:cs typeface="Consolas" panose="020B0609020204030204" pitchFamily="18" charset="0"/>
              </a:rPr>
              <a:t>}</a:t>
            </a:r>
            <a:endParaRPr lang="en-US" altLang="zh-CN" sz="1405" dirty="0">
              <a:solidFill>
                <a:srgbClr val="000000"/>
              </a:solidFill>
              <a:latin typeface="Consolas" panose="020B0609020204030204" pitchFamily="18" charset="0"/>
              <a:cs typeface="Consolas" panose="020B06090202040302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555" y="1791432"/>
            <a:ext cx="7965281" cy="1026914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536406" y="3616523"/>
            <a:ext cx="1393031" cy="72330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5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91"/>
          <a:stretch>
            <a:fillRect/>
          </a:stretch>
        </p:blipFill>
        <p:spPr bwMode="auto">
          <a:xfrm>
            <a:off x="0" y="180976"/>
            <a:ext cx="9182100" cy="5762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436"/>
          <a:stretch>
            <a:fillRect/>
          </a:stretch>
        </p:blipFill>
        <p:spPr bwMode="auto">
          <a:xfrm>
            <a:off x="0" y="180976"/>
            <a:ext cx="9182100" cy="5688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218"/>
          <a:stretch>
            <a:fillRect/>
          </a:stretch>
        </p:blipFill>
        <p:spPr bwMode="auto">
          <a:xfrm>
            <a:off x="0" y="180976"/>
            <a:ext cx="9182100" cy="5507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36"/>
          <a:stretch>
            <a:fillRect/>
          </a:stretch>
        </p:blipFill>
        <p:spPr bwMode="auto">
          <a:xfrm>
            <a:off x="0" y="180976"/>
            <a:ext cx="9182100" cy="5805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64"/>
          <a:stretch>
            <a:fillRect/>
          </a:stretch>
        </p:blipFill>
        <p:spPr bwMode="auto">
          <a:xfrm>
            <a:off x="0" y="180976"/>
            <a:ext cx="9182100" cy="54330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g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763"/>
          <a:stretch>
            <a:fillRect/>
          </a:stretch>
        </p:blipFill>
        <p:spPr bwMode="auto">
          <a:xfrm>
            <a:off x="0" y="180976"/>
            <a:ext cx="9182100" cy="5666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92162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127"/>
          <a:stretch>
            <a:fillRect/>
          </a:stretch>
        </p:blipFill>
        <p:spPr bwMode="auto">
          <a:xfrm>
            <a:off x="0" y="180976"/>
            <a:ext cx="9182100" cy="57732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625" y="473274"/>
            <a:ext cx="8286750" cy="411170"/>
          </a:xfrm>
        </p:spPr>
        <p:txBody>
          <a:bodyPr>
            <a:normAutofit fontScale="90000"/>
          </a:bodyPr>
          <a:lstStyle/>
          <a:p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460897"/>
            <a:ext cx="8001000" cy="194765"/>
          </a:xfrm>
        </p:spPr>
        <p:txBody>
          <a:bodyPr>
            <a:normAutofit fontScale="25000" lnSpcReduction="20000"/>
          </a:bodyPr>
          <a:lstStyle/>
          <a:p>
            <a:endParaRPr lang="zh-CN" altLang="en-US"/>
          </a:p>
        </p:txBody>
      </p:sp>
      <p:pic>
        <p:nvPicPr>
          <p:cNvPr id="9318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548"/>
          <a:stretch>
            <a:fillRect/>
          </a:stretch>
        </p:blipFill>
        <p:spPr bwMode="auto">
          <a:xfrm>
            <a:off x="0" y="180976"/>
            <a:ext cx="9182100" cy="490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607719" y="4469309"/>
            <a:ext cx="1500188" cy="256729"/>
          </a:xfrm>
          <a:prstGeom prst="rect">
            <a:avLst/>
          </a:prstGeom>
        </p:spPr>
        <p:txBody>
          <a:bodyPr vert="horz" lIns="64294" tIns="32147" rIns="64294" bIns="32147" rtlCol="0" anchor="ctr"/>
          <a:lstStyle>
            <a:defPPr>
              <a:defRPr lang="en-US"/>
            </a:defPPr>
            <a:lvl1pPr marL="0" algn="r" defTabSz="642620" rtl="0" eaLnBrk="1" latinLnBrk="0" hangingPunct="1">
              <a:defRPr sz="845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2131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62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6456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587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718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8495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5044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71750" algn="l" defTabSz="642620" rtl="0" eaLnBrk="1" latinLnBrk="0" hangingPunct="1">
              <a:defRPr sz="12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>
          <a:xfrm>
            <a:off x="892786" y="2812210"/>
            <a:ext cx="7543800" cy="9071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/>
              <a:t>Question?</a:t>
            </a:r>
            <a:endParaRPr lang="zh-CN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jk4NDYwY2ZlNTg5ZDYyYWNiY2MzOGM5NmZlOThkYTAifQ=="/>
</p:tagLst>
</file>

<file path=ppt/theme/theme1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4356</Words>
  <Application>WPS 演示</Application>
  <PresentationFormat>On-screen Show (4:3)</PresentationFormat>
  <Paragraphs>446</Paragraphs>
  <Slides>98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98</vt:i4>
      </vt:variant>
    </vt:vector>
  </HeadingPairs>
  <TitlesOfParts>
    <vt:vector size="117" baseType="lpstr">
      <vt:lpstr>Arial</vt:lpstr>
      <vt:lpstr>宋体</vt:lpstr>
      <vt:lpstr>Wingdings</vt:lpstr>
      <vt:lpstr>Calibri</vt:lpstr>
      <vt:lpstr>Arial Unicode MS</vt:lpstr>
      <vt:lpstr>Arial Unicode MS</vt:lpstr>
      <vt:lpstr>Times New Roman</vt:lpstr>
      <vt:lpstr>Lucida Grande</vt:lpstr>
      <vt:lpstr>.Apple SD Gothic NeoI</vt:lpstr>
      <vt:lpstr>.LastResort</vt:lpstr>
      <vt:lpstr>Consolas</vt:lpstr>
      <vt:lpstr>Helvetica Neue</vt:lpstr>
      <vt:lpstr>HanziPen TC</vt:lpstr>
      <vt:lpstr>Segoe Print</vt:lpstr>
      <vt:lpstr>Helvetica</vt:lpstr>
      <vt:lpstr>Calibri Light</vt:lpstr>
      <vt:lpstr>微软雅黑</vt:lpstr>
      <vt:lpstr>等线</vt:lpstr>
      <vt:lpstr>回顾</vt:lpstr>
      <vt:lpstr>并行和分布式计算 Parallel and Distributed Computing  第 10 讲 CUDA编程（二） </vt:lpstr>
      <vt:lpstr>目录</vt:lpstr>
      <vt:lpstr>10.1 高效共享内存使用</vt:lpstr>
      <vt:lpstr>10.1 高效共享内存使用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10.2 CUDA编程优化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分布式系统 Distributed Systems  第 0 章 课程介绍 Chapter 0  Course Syllabus</dc:title>
  <dc:creator>Qi Zhang</dc:creator>
  <cp:lastModifiedBy>陈锐林</cp:lastModifiedBy>
  <cp:revision>95</cp:revision>
  <dcterms:created xsi:type="dcterms:W3CDTF">2013-07-16T11:50:00Z</dcterms:created>
  <dcterms:modified xsi:type="dcterms:W3CDTF">2023-12-07T12:12:45Z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17F6FC05AF284FA2B8AE4FD142BF56DF_12</vt:lpwstr>
  </property>
  <property fmtid="{D5CDD505-2E9C-101B-9397-08002B2CF9AE}" pid="3" name="KSOProductBuildVer">
    <vt:lpwstr>2052-12.1.0.15990</vt:lpwstr>
  </property>
</Properties>
</file>